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73" r:id="rId5"/>
    <p:sldId id="271" r:id="rId6"/>
    <p:sldId id="272" r:id="rId7"/>
    <p:sldId id="266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8967-0621-7678-8D5A-CF5E9ADF1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685B1-B060-ABAD-5C93-4C57413F3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D577-0236-13CC-4BF7-1AB6E888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1B50E-D6CB-99FD-2E45-F44853FD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A184-8A59-5F85-2310-3B959407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241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1C48-D5E3-F178-03FD-A9C667FD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69A2C-87E9-A44A-4A5A-59B27F959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785C5-E533-21E2-82DF-1242D9C6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D7A56-DA97-BD22-AD9F-8F5DD570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33A2C-D816-CEEF-95BF-163FB004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19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F21C2-C299-3F67-2732-AB2E9E819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4D726-7A66-11E7-D1C7-E184A8422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BF15C-3517-E399-26F5-3B150D04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DB5BA-7ABC-2B40-D947-83376B40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DBD90-D223-2649-318F-0AEF9060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940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A88B-781B-111D-379D-A1AE9E4D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7B971-718E-ED69-C28C-D1E75655F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4AA0D-B904-D94D-FA79-DFA264DF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07BF6-E2F9-8496-CC77-65ECF500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6C0E8-6308-76A8-BF09-BB1117F5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408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0902-1C0B-7BAF-546E-9E6DC1AD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87BA1-A3F7-D0F8-8564-F02018664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E80A-CFBC-9FAE-B4EF-ED059607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9EAEF-8742-029D-92CC-3F2A7AD22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43274-B001-78B8-37CA-9BDF4417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727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082-E78C-7B66-CD9B-8D974540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95F05-B710-5B88-F94E-D95B52DF1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3D0B3-083B-B80A-E5E8-2B0202D61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67FB7-6D1F-C114-A62F-198BB2ED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EA9CE-55A1-891A-7115-12BF62FA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54051-404C-8B62-B930-C4CE6644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217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6C75-964C-05CE-C574-004DAFC3F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D8B5F-A33D-1681-DD15-5F85FAD8A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CC7C-66D4-2215-FD13-C4D911614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675D2-61F5-4ADC-18A2-828B683A2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42A40-E19A-ECB8-8214-A607F9568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A06F0-63E0-3B1B-7CB0-336342366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557B7-6E63-1FD4-5007-5CA8CAD8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B2CF80-4A84-BB77-B904-94F0C315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479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C220-6596-3645-E841-7606C019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90406-CA6E-F91C-662D-F0A3FA6E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810ED-6721-B060-DE3B-764B4F6F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3FC50-FC7E-11EF-D1F6-8B563BB0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97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11499-C5E5-EAA8-C1CE-05B7125B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8708E-829A-90F8-10C7-000F5EF6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F612-BA1D-43AE-91D8-B141D1E3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2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9BB2-2352-CABF-5EE5-24211C33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72B17-446B-DC6D-C6DC-F2389BCA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B69DA-B3A5-2E10-671B-F7AF56E75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96F97-9CDC-A664-0E2D-3988CC1D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14909-39BB-8A9E-A6FE-8C5DEED6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904E7-6504-A6EF-EAB0-5402342B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66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E816-B3C3-1599-E5F0-CAE823A2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EB8F5-79A4-67A9-71EE-2579E4870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6EDC1-6804-7988-0576-C6FB8C5F6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AF530-57C7-F5D5-1826-BE193ADD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7DE0E-8114-A4FF-A941-D76B4C5B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E0A5E-92EF-AF4D-647E-88D20AF3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464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C70A6-BDF6-E094-FFE0-5BB9D2D3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8E90C-89D4-06FC-4A7F-D80944D6E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13BD8-A171-6FC6-112D-5501AB007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5A9DD-7FA3-4BFF-A67D-178B8CC1B04D}" type="datetimeFigureOut">
              <a:rPr lang="en-DE" smtClean="0"/>
              <a:t>25/07/2023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480C-FFB4-75D4-4E71-A31F8B799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3D378-B19F-1739-9F2B-55CA130B5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34EDE-C5C8-4D91-8FC8-E7466A685C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441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blog/best-stock-api/" TargetMode="External"/><Relationship Id="rId7" Type="http://schemas.openxmlformats.org/officeDocument/2006/relationships/hyperlink" Target="https://towardsdatascience.com/deep-reinforcement-learning-for-automated-stock-trading-f1dad0126a02" TargetMode="External"/><Relationship Id="rId2" Type="http://schemas.openxmlformats.org/officeDocument/2006/relationships/hyperlink" Target="https://arxiv.org/abs/2112.045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I4Finance-Foundation/FinRL" TargetMode="External"/><Relationship Id="rId5" Type="http://schemas.openxmlformats.org/officeDocument/2006/relationships/hyperlink" Target="https://towardsdatascience.com/creating-a-custom-openai-gym-environment-for-stock-trading-be532be3910e" TargetMode="External"/><Relationship Id="rId4" Type="http://schemas.openxmlformats.org/officeDocument/2006/relationships/hyperlink" Target="https://towardsdatascience.com/getting-rich-quick-with-machine-learning-and-stock-market-predictions-696802da94f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D72CE0EF-0B33-990E-8F62-709D019AC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B8095F-A686-60B9-A574-A337E78AFD0A}"/>
              </a:ext>
            </a:extLst>
          </p:cNvPr>
          <p:cNvSpPr/>
          <p:nvPr/>
        </p:nvSpPr>
        <p:spPr>
          <a:xfrm>
            <a:off x="2849420" y="2617925"/>
            <a:ext cx="6487064" cy="1043795"/>
          </a:xfrm>
          <a:prstGeom prst="roundRect">
            <a:avLst/>
          </a:prstGeom>
          <a:solidFill>
            <a:srgbClr val="00000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1F2F4-E4A5-9525-C0F3-077CE5A1E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099" y="3848162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Part 1: 11/07/2023</a:t>
            </a:r>
            <a:endParaRPr lang="en-DE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F65F9-19D6-FDB4-54B7-99C37C3B2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7910" y="2717320"/>
            <a:ext cx="7216179" cy="8919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Stock trading with RL </a:t>
            </a:r>
            <a:endParaRPr lang="en-DE" sz="6600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55683-4EA9-CED3-1A7E-F81D1449ED35}"/>
              </a:ext>
            </a:extLst>
          </p:cNvPr>
          <p:cNvSpPr txBox="1"/>
          <p:nvPr/>
        </p:nvSpPr>
        <p:spPr>
          <a:xfrm>
            <a:off x="3881547" y="4258682"/>
            <a:ext cx="4428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Jonas, Lorena, Mohamad, Viktoria</a:t>
            </a:r>
            <a:endParaRPr lang="en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CCAA-A089-0769-272A-45880D85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560E-C865-756A-14A6-2073CCC15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framework: Automated Stock Trading</a:t>
            </a:r>
          </a:p>
          <a:p>
            <a:r>
              <a:rPr lang="en-US" dirty="0"/>
              <a:t>Datasets and APIs</a:t>
            </a:r>
          </a:p>
          <a:p>
            <a:r>
              <a:rPr lang="en-US" dirty="0"/>
              <a:t>Add-Ons Ideas</a:t>
            </a:r>
          </a:p>
          <a:p>
            <a:r>
              <a:rPr lang="en-US" dirty="0"/>
              <a:t>Literature and Resources </a:t>
            </a:r>
          </a:p>
          <a:p>
            <a:r>
              <a:rPr lang="en-US" dirty="0"/>
              <a:t>Open Questions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6119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B19F-EC06-56FE-6B86-3097A428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framework: Automated Stock Trading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AFA63B-0715-4CD7-4EE3-31B2A51E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55" y="2142456"/>
            <a:ext cx="7005030" cy="3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C55A5F-C973-32A3-51C1-29C1FA55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5339"/>
            <a:ext cx="1316850" cy="1316850"/>
          </a:xfrm>
          <a:prstGeom prst="rect">
            <a:avLst/>
          </a:prstGeom>
        </p:spPr>
      </p:pic>
      <p:pic>
        <p:nvPicPr>
          <p:cNvPr id="6" name="Graphic 5" descr="Planet earth and moon">
            <a:extLst>
              <a:ext uri="{FF2B5EF4-FFF2-40B4-BE49-F238E27FC236}">
                <a16:creationId xmlns:a16="http://schemas.microsoft.com/office/drawing/2014/main" id="{AEDD9A20-5186-FED8-B8C6-038498EB0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9985" y="2877607"/>
            <a:ext cx="2313709" cy="231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4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0EF6-80A6-B5F1-C6FA-9B306577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APIs</a:t>
            </a:r>
            <a:endParaRPr lang="en-DE" dirty="0"/>
          </a:p>
        </p:txBody>
      </p:sp>
      <p:pic>
        <p:nvPicPr>
          <p:cNvPr id="1026" name="Picture 2" descr="AlphaVantage API for Fundamental Data | by Maxwell Bosse | Medium">
            <a:extLst>
              <a:ext uri="{FF2B5EF4-FFF2-40B4-BE49-F238E27FC236}">
                <a16:creationId xmlns:a16="http://schemas.microsoft.com/office/drawing/2014/main" id="{FAA0AF0A-A2A5-D793-E1F8-FE2FB002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60554"/>
            <a:ext cx="1590694" cy="3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37A5F-CE1D-4979-6AC4-23F6B190754A}"/>
              </a:ext>
            </a:extLst>
          </p:cNvPr>
          <p:cNvSpPr txBox="1"/>
          <p:nvPr/>
        </p:nvSpPr>
        <p:spPr>
          <a:xfrm>
            <a:off x="838200" y="170828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Realtime &amp; historical stock market data APIs</a:t>
            </a:r>
            <a:endParaRPr lang="en-DE" dirty="0"/>
          </a:p>
        </p:txBody>
      </p:sp>
      <p:pic>
        <p:nvPicPr>
          <p:cNvPr id="1028" name="Picture 4" descr="Yahoo! Finance - Wikipedia">
            <a:extLst>
              <a:ext uri="{FF2B5EF4-FFF2-40B4-BE49-F238E27FC236}">
                <a16:creationId xmlns:a16="http://schemas.microsoft.com/office/drawing/2014/main" id="{2F163C51-42D1-D747-03D9-F440DEB5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8" y="3051128"/>
            <a:ext cx="1475607" cy="5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5D3019-04DC-76D0-D171-72F0A0B3E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110" y="2557654"/>
            <a:ext cx="2676899" cy="1838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5DF099-4E11-FA19-8DBD-378D9D948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110" y="4862543"/>
            <a:ext cx="7059010" cy="1486107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C254068-C652-10EE-6E4F-2CCAEACB1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74" y="1025297"/>
            <a:ext cx="5338766" cy="356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79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39DE-945E-A6F6-25A0-5F4F6845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Add-Ons Ideas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1CEC-8E98-7501-0FF6-AA5115F0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Robo-advisor:</a:t>
            </a:r>
          </a:p>
          <a:p>
            <a:pPr>
              <a:buFontTx/>
              <a:buChar char="-"/>
            </a:pPr>
            <a:r>
              <a:rPr lang="en-US" sz="2200" dirty="0"/>
              <a:t>Combine historical stock market data with alternative data (e.g., Twitter sentiment, …)</a:t>
            </a:r>
          </a:p>
          <a:p>
            <a:pPr>
              <a:buFontTx/>
              <a:buChar char="-"/>
            </a:pPr>
            <a:r>
              <a:rPr lang="en-US" sz="2200" dirty="0"/>
              <a:t>Interact with the client to determine their risk preference</a:t>
            </a:r>
          </a:p>
          <a:p>
            <a:pPr>
              <a:buFontTx/>
              <a:buChar char="-"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Market Making: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Leverage the Limit Order Book use the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-advisor as market maker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Option Pricing and Hedging: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 vanilla stock trading by complex derivatives (e.g., options) to hedge risks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9515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52F0-4422-98D4-7E4F-0E4AF57C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Research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344C-269C-78AE-737A-5B3552A87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Review Paper RL in Finance: </a:t>
            </a:r>
            <a:r>
              <a:rPr lang="en-US" sz="2400" dirty="0">
                <a:hlinkClick r:id="rId2"/>
              </a:rPr>
              <a:t>https://arxiv.org/abs/2112.04553</a:t>
            </a:r>
            <a:r>
              <a:rPr lang="en-US" sz="2400" dirty="0"/>
              <a:t> </a:t>
            </a:r>
          </a:p>
          <a:p>
            <a:r>
              <a:rPr lang="en-US" sz="2400" dirty="0"/>
              <a:t>Datasets and APIs: </a:t>
            </a:r>
            <a:r>
              <a:rPr lang="en-US" sz="2400" dirty="0">
                <a:hlinkClick r:id="rId3"/>
              </a:rPr>
              <a:t>https://rapidapi.com/blog/best-stock-api/</a:t>
            </a:r>
            <a:endParaRPr lang="en-US" sz="2400" dirty="0"/>
          </a:p>
          <a:p>
            <a:r>
              <a:rPr lang="en-US" sz="2400" dirty="0"/>
              <a:t>Dataset and LSTM implementation: </a:t>
            </a:r>
            <a:r>
              <a:rPr lang="en-US" sz="2400" dirty="0">
                <a:hlinkClick r:id="rId4"/>
              </a:rPr>
              <a:t>https://towardsdatascience.com/getting-rich-quick-with-machine-learning-and-stock-market-predictions-696802da94fe</a:t>
            </a:r>
            <a:endParaRPr lang="en-DE" sz="2400" dirty="0"/>
          </a:p>
          <a:p>
            <a:r>
              <a:rPr lang="en-US" sz="2400" dirty="0"/>
              <a:t>Custom OpenAI Gym Environment: </a:t>
            </a:r>
            <a:r>
              <a:rPr lang="en-US" sz="2400" dirty="0">
                <a:hlinkClick r:id="rId5"/>
              </a:rPr>
              <a:t>https://towardsdatascience.com/creating-a-custom-openai-gym-environment-for-stock-trading-be532be3910e</a:t>
            </a:r>
            <a:endParaRPr lang="en-US" sz="2400" dirty="0"/>
          </a:p>
          <a:p>
            <a:r>
              <a:rPr lang="en-US" sz="2400" dirty="0"/>
              <a:t>Tutorials and Implementations: </a:t>
            </a:r>
          </a:p>
          <a:p>
            <a:pPr lvl="1"/>
            <a:r>
              <a:rPr lang="en-US" sz="2000" dirty="0" err="1"/>
              <a:t>FinRL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https://github.com/AI4Finance-Foundation/FinRL</a:t>
            </a:r>
            <a:endParaRPr lang="en-US" sz="2000" dirty="0"/>
          </a:p>
          <a:p>
            <a:pPr lvl="1"/>
            <a:r>
              <a:rPr lang="en-US" sz="2000" dirty="0"/>
              <a:t>Deep RL </a:t>
            </a:r>
            <a:r>
              <a:rPr lang="en-US" sz="2000" dirty="0" err="1"/>
              <a:t>AutoStock</a:t>
            </a:r>
            <a:r>
              <a:rPr lang="en-US" sz="2000" dirty="0"/>
              <a:t>: </a:t>
            </a:r>
            <a:r>
              <a:rPr lang="en-US" sz="2000" dirty="0">
                <a:hlinkClick r:id="rId7"/>
              </a:rPr>
              <a:t>https://towardsdatascience.com/deep-reinforcement-learning-for-automated-stock-trading-f1dad0126a02</a:t>
            </a:r>
            <a:endParaRPr lang="en-US" sz="2000" dirty="0"/>
          </a:p>
          <a:p>
            <a:endParaRPr lang="en-US" sz="2400" dirty="0"/>
          </a:p>
          <a:p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1152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CC52-5307-CE47-3AEA-D83C1DA8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552E2-C165-CECB-D671-6AFA674E7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meant with “technical indicators: Neural-Network Sensitivity Analysis”?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3172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Widescreen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Stock trading with RL </vt:lpstr>
      <vt:lpstr>Contents</vt:lpstr>
      <vt:lpstr>Basic framework: Automated Stock Trading</vt:lpstr>
      <vt:lpstr>Datasets and APIs</vt:lpstr>
      <vt:lpstr>Add-Ons Ideas </vt:lpstr>
      <vt:lpstr>Literature Research</vt:lpstr>
      <vt:lpstr>Open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Patapovich, Viktoryia</dc:creator>
  <cp:lastModifiedBy>Patapovich, Viktoryia</cp:lastModifiedBy>
  <cp:revision>6</cp:revision>
  <dcterms:created xsi:type="dcterms:W3CDTF">2023-07-08T12:11:57Z</dcterms:created>
  <dcterms:modified xsi:type="dcterms:W3CDTF">2023-07-25T11:41:01Z</dcterms:modified>
</cp:coreProperties>
</file>